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8" r:id="rId3"/>
    <p:sldId id="373" r:id="rId4"/>
    <p:sldId id="384" r:id="rId5"/>
    <p:sldId id="385" r:id="rId6"/>
    <p:sldId id="375" r:id="rId7"/>
    <p:sldId id="376" r:id="rId8"/>
    <p:sldId id="389" r:id="rId9"/>
    <p:sldId id="377" r:id="rId10"/>
    <p:sldId id="378" r:id="rId11"/>
    <p:sldId id="379" r:id="rId12"/>
    <p:sldId id="387" r:id="rId13"/>
    <p:sldId id="386" r:id="rId14"/>
    <p:sldId id="367" r:id="rId15"/>
    <p:sldId id="390" r:id="rId16"/>
    <p:sldId id="388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" autoAdjust="0"/>
    <p:restoredTop sz="67312" autoAdjust="0"/>
  </p:normalViewPr>
  <p:slideViewPr>
    <p:cSldViewPr>
      <p:cViewPr>
        <p:scale>
          <a:sx n="90" d="100"/>
          <a:sy n="90" d="100"/>
        </p:scale>
        <p:origin x="-894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DC8AA8-ED54-407E-9C96-720599D4ADE8}" type="datetimeFigureOut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87D99-6676-44DD-8946-58E53F759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3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8D73BE-C62F-43CB-914E-35B1E2CC546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4A8961A7-923C-45B0-AF30-BDFF7F1E1662}" type="slidenum">
              <a:rPr lang="en-US" sz="1200">
                <a:latin typeface="Calibri" pitchFamily="84" charset="0"/>
              </a:rPr>
              <a:pPr algn="r" eaLnBrk="0" hangingPunct="0"/>
              <a:t>10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This type of model is a ‘thumbnail calculation’: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OK for quick order of magnitude estimations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Uses straightforward substitutions, only based on dimension analysis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Work with intervals to get an impression of the variation of the answers (143 </a:t>
            </a:r>
            <a:r>
              <a:rPr lang="nl-NL" smtClean="0">
                <a:sym typeface="Symbol" pitchFamily="84" charset="2"/>
              </a:rPr>
              <a:t> 67 M</a:t>
            </a:r>
            <a:r>
              <a:rPr lang="nl-NL" smtClean="0"/>
              <a:t>; correct value according to various sites such as http://wiki.watmooi.nl/pages/Wassen_en_onderhoud is 150 M kg)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Purpose: pub quizzes, trivial pursuit, 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B425596D-A235-439C-BA94-3CC2B3922065}" type="slidenum">
              <a:rPr lang="en-US" sz="1200">
                <a:latin typeface="Calibri" pitchFamily="84" charset="0"/>
              </a:rPr>
              <a:pPr algn="r" eaLnBrk="0" hangingPunct="0"/>
              <a:t>11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B7B7EC56-B72E-4CAF-A08E-C64D658EB9EE}" type="slidenum">
              <a:rPr lang="en-US" sz="1200">
                <a:latin typeface="Calibri" pitchFamily="84" charset="0"/>
              </a:rPr>
              <a:pPr algn="r" eaLnBrk="0" hangingPunct="0"/>
              <a:t>12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A8F38B1F-7BE8-4EA2-A851-6929AAC80235}" type="slidenum">
              <a:rPr lang="en-US" sz="1200">
                <a:latin typeface="Calibri" pitchFamily="84" charset="0"/>
              </a:rPr>
              <a:pPr algn="r" eaLnBrk="0" hangingPunct="0"/>
              <a:t>13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B8FDAA0-6114-474B-9CCE-C3A39C19C85A}" type="slidenum">
              <a:rPr lang="en-US" sz="1200"/>
              <a:pPr algn="r" defTabSz="931863" eaLnBrk="0" hangingPunct="0"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B8FDAA0-6114-474B-9CCE-C3A39C19C85A}" type="slidenum">
              <a:rPr lang="en-US" sz="1200"/>
              <a:pPr algn="r" defTabSz="931863" eaLnBrk="0" hangingPunct="0"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2A8064B-7A34-481A-BAAA-621B3CEAD120}" type="slidenum">
              <a:rPr lang="en-US" sz="1200"/>
              <a:pPr algn="r" defTabSz="931863" eaLnBrk="0" hangingPunct="0"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34E2FC7A-E146-4127-A550-F02EF71BF205}" type="slidenum">
              <a:rPr lang="en-US" sz="1200">
                <a:latin typeface="Calibri" pitchFamily="84" charset="0"/>
              </a:rPr>
              <a:pPr algn="r" eaLnBrk="0" hangingPunct="0"/>
              <a:t>2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CC8BF32F-32D7-434E-A416-4A6AC4A2180C}" type="slidenum">
              <a:rPr lang="en-US" sz="1200">
                <a:latin typeface="Calibri" pitchFamily="84" charset="0"/>
              </a:rPr>
              <a:pPr algn="r" eaLnBrk="0" hangingPunct="0"/>
              <a:t>3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B4705476-7DD0-4877-BB08-4B787A289F55}" type="slidenum">
              <a:rPr lang="en-US" sz="1200">
                <a:latin typeface="Calibri" pitchFamily="84" charset="0"/>
              </a:rPr>
              <a:pPr algn="r" eaLnBrk="0" hangingPunct="0"/>
              <a:t>4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0339436C-2DF8-44B7-8D3E-F98591280555}" type="slidenum">
              <a:rPr lang="en-US" sz="1200">
                <a:latin typeface="Calibri" pitchFamily="84" charset="0"/>
              </a:rPr>
              <a:pPr algn="r" eaLnBrk="0" hangingPunct="0"/>
              <a:t>5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439AF747-F048-426B-BDF0-AD28B7783B21}" type="slidenum">
              <a:rPr lang="en-US" sz="1200">
                <a:latin typeface="Calibri" pitchFamily="84" charset="0"/>
              </a:rPr>
              <a:pPr algn="r" eaLnBrk="0" hangingPunct="0"/>
              <a:t>6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093305A4-8D78-46F5-9869-680B3CC20688}" type="slidenum">
              <a:rPr lang="en-US" sz="1200">
                <a:latin typeface="Calibri" pitchFamily="84" charset="0"/>
              </a:rPr>
              <a:pPr algn="r" eaLnBrk="0" hangingPunct="0"/>
              <a:t>7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093305A4-8D78-46F5-9869-680B3CC20688}" type="slidenum">
              <a:rPr lang="en-US" sz="1200">
                <a:latin typeface="Calibri" pitchFamily="84" charset="0"/>
              </a:rPr>
              <a:pPr algn="r" eaLnBrk="0" hangingPunct="0"/>
              <a:t>8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eaLnBrk="0" hangingPunct="0"/>
            <a:fld id="{1189041F-DD7D-46E3-BB75-6BC17B1EDFF6}" type="slidenum">
              <a:rPr lang="en-US" sz="1200">
                <a:latin typeface="Calibri" pitchFamily="84" charset="0"/>
              </a:rPr>
              <a:pPr algn="r" eaLnBrk="0" hangingPunct="0"/>
              <a:t>9</a:t>
            </a:fld>
            <a:endParaRPr lang="en-US" sz="1200">
              <a:latin typeface="Calibri" pitchFamily="8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This type of model is a ‘thumbnail calculation’: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OK for quick order of magnitude estimations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Uses straightforward substitutions, only based on dimension analysis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Work with intervals to get an impression of the variation of the answers (143 </a:t>
            </a:r>
            <a:r>
              <a:rPr lang="nl-NL" smtClean="0">
                <a:sym typeface="Symbol" pitchFamily="84" charset="2"/>
              </a:rPr>
              <a:t> 67 M</a:t>
            </a:r>
            <a:r>
              <a:rPr lang="nl-NL" smtClean="0"/>
              <a:t>; correct value according to various sites such as http://wiki.watmooi.nl/pages/Wassen_en_onderhoud is 150 M kg)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Purpose: pub quizzes, trivial pursuit, 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F3F4-8C1F-4978-9B0C-5632D2898B4B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40C4-6C21-49F0-B77B-7EF1150C8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ED6B-9614-4E1A-AC4A-DE39A303B1B5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6C65-EFD5-4BE4-AEC6-24B73E615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23A7-59F1-4D9D-AE71-6CA8BA66A8B0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19D1-F957-4DBD-AEE5-76AFC6AF8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A34E-3105-4C1D-93C7-39950D1E081A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EFA5-A05B-493C-AF5D-8D2391C16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8ABD-725F-43B9-90EA-B91FD53F2814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9667-9936-4ADF-BC4E-452CF4983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774A-3345-49EA-B134-BB50343C573D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7D9D-FDCC-422A-8971-848C77B34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46D8-7DF4-49AF-9B76-A5F489FB8998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80A1-7954-4097-B551-1FD3368DC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0507-2173-42D0-A43A-723A422A9331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41E0-CA7F-4F83-8B2C-C6EF3CC687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24F7-BB96-46AE-9DBA-598CCCD1BE28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D8FB-CBEE-40D9-8338-15EB13FD44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78F-FBD7-4384-B36A-22D85EC1376A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528A-EF4D-4B3A-8005-A46803768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8319-12D1-4340-94F4-2761C873E4D0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DD21-876E-42C9-8127-5D05C5F39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FD693B-A078-407E-8D46-9A1ADC2E3317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E85CC-2B30-4155-9B8E-6A7D0703C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eesvanoverveld.com/Accel/accel.htm?script=laundry.txt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GB" smtClean="0"/>
              <a:t>A core Course on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err="1">
                <a:ea typeface="+mn-ea"/>
                <a:cs typeface="+mn-cs"/>
              </a:rPr>
              <a:t>Introduction</a:t>
            </a:r>
            <a:r>
              <a:rPr lang="nl-NL" sz="1600" dirty="0">
                <a:ea typeface="+mn-ea"/>
                <a:cs typeface="+mn-cs"/>
              </a:rPr>
              <a:t> </a:t>
            </a:r>
            <a:r>
              <a:rPr lang="nl-NL" sz="1600" dirty="0" err="1">
                <a:ea typeface="+mn-ea"/>
                <a:cs typeface="+mn-cs"/>
              </a:rPr>
              <a:t>to</a:t>
            </a:r>
            <a:r>
              <a:rPr lang="nl-NL" sz="1600" dirty="0">
                <a:ea typeface="+mn-ea"/>
                <a:cs typeface="+mn-cs"/>
              </a:rPr>
              <a:t> Modeling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>
                <a:ea typeface="+mn-ea"/>
                <a:cs typeface="+mn-cs"/>
              </a:rPr>
              <a:t>0LAB0 0LBB0 0LCB0 </a:t>
            </a:r>
            <a:r>
              <a:rPr lang="nl-NL" sz="1600" dirty="0" smtClean="0">
                <a:ea typeface="+mn-ea"/>
                <a:cs typeface="+mn-cs"/>
              </a:rPr>
              <a:t>0LDB0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3"/>
              </a:rPr>
              <a:t>c.w.a.m.v.overveld@tue.nl</a:t>
            </a: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4"/>
              </a:rPr>
              <a:t>v.a.j.borghuis@tue.nl</a:t>
            </a:r>
            <a:r>
              <a:rPr lang="nl-NL" sz="16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smtClean="0">
                <a:ea typeface="+mn-ea"/>
                <a:cs typeface="+mn-cs"/>
              </a:rPr>
              <a:t>S.17</a:t>
            </a:r>
            <a:endParaRPr lang="en-US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25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6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2" name="Rectangle 33"/>
          <p:cNvSpPr>
            <a:spLocks noChangeArrowheads="1"/>
          </p:cNvSpPr>
          <p:nvPr/>
        </p:nvSpPr>
        <p:spPr bwMode="auto">
          <a:xfrm>
            <a:off x="0" y="1598613"/>
            <a:ext cx="7596188" cy="541337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3" name="Rectangle 34"/>
          <p:cNvSpPr>
            <a:spLocks noChangeArrowheads="1"/>
          </p:cNvSpPr>
          <p:nvPr/>
        </p:nvSpPr>
        <p:spPr bwMode="auto">
          <a:xfrm>
            <a:off x="0" y="2225675"/>
            <a:ext cx="7596188" cy="539750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4" name="Rectangle 35"/>
          <p:cNvSpPr>
            <a:spLocks noChangeArrowheads="1"/>
          </p:cNvSpPr>
          <p:nvPr/>
        </p:nvSpPr>
        <p:spPr bwMode="auto">
          <a:xfrm>
            <a:off x="0" y="2851150"/>
            <a:ext cx="7596188" cy="541338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5" name="Rectangle 36"/>
          <p:cNvSpPr>
            <a:spLocks noChangeArrowheads="1"/>
          </p:cNvSpPr>
          <p:nvPr/>
        </p:nvSpPr>
        <p:spPr bwMode="auto">
          <a:xfrm>
            <a:off x="0" y="34782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6" name="Rectangle 37"/>
          <p:cNvSpPr>
            <a:spLocks noChangeArrowheads="1"/>
          </p:cNvSpPr>
          <p:nvPr/>
        </p:nvSpPr>
        <p:spPr bwMode="auto">
          <a:xfrm>
            <a:off x="0" y="38338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7" name="Rectangle 38"/>
          <p:cNvSpPr>
            <a:spLocks noChangeArrowheads="1"/>
          </p:cNvSpPr>
          <p:nvPr/>
        </p:nvSpPr>
        <p:spPr bwMode="auto">
          <a:xfrm>
            <a:off x="0" y="4191000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813675" y="1760538"/>
            <a:ext cx="15113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amAnDetDmp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detPWsh</a:t>
            </a:r>
          </a:p>
        </p:txBody>
      </p:sp>
      <p:sp>
        <p:nvSpPr>
          <p:cNvPr id="30729" name="Rectangle 38"/>
          <p:cNvSpPr>
            <a:spLocks noChangeArrowheads="1"/>
          </p:cNvSpPr>
          <p:nvPr/>
        </p:nvSpPr>
        <p:spPr bwMode="auto">
          <a:xfrm>
            <a:off x="0" y="4541838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730" name="Line 16"/>
          <p:cNvSpPr>
            <a:spLocks noChangeShapeType="1"/>
          </p:cNvSpPr>
          <p:nvPr/>
        </p:nvSpPr>
        <p:spPr bwMode="auto">
          <a:xfrm flipH="1">
            <a:off x="7740650" y="17621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179388" y="1274763"/>
            <a:ext cx="2808287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relations</a:t>
            </a:r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3132138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dimensions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auto">
          <a:xfrm>
            <a:off x="5651500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assumptions</a:t>
            </a:r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7812088" y="1274763"/>
            <a:ext cx="1655762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todo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07950" y="4840288"/>
            <a:ext cx="9036050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Det:detergent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An: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family; P: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Dmp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dump</a:t>
            </a: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3203575" y="1555750"/>
            <a:ext cx="22320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[kg / year]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</a:t>
            </a: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[wash / year] * [kg / wash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]</a:t>
            </a:r>
          </a:p>
        </p:txBody>
      </p:sp>
      <p:sp>
        <p:nvSpPr>
          <p:cNvPr id="30737" name="Text Box 15"/>
          <p:cNvSpPr txBox="1">
            <a:spLocks noChangeArrowheads="1"/>
          </p:cNvSpPr>
          <p:nvPr/>
        </p:nvSpPr>
        <p:spPr bwMode="auto">
          <a:xfrm>
            <a:off x="179388" y="1555750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amAnDetDmp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nrAnWshs * detPWsh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7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8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Rectangle 33"/>
          <p:cNvSpPr>
            <a:spLocks noChangeArrowheads="1"/>
          </p:cNvSpPr>
          <p:nvPr/>
        </p:nvSpPr>
        <p:spPr bwMode="auto">
          <a:xfrm>
            <a:off x="0" y="1598613"/>
            <a:ext cx="7596188" cy="541337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1" name="Rectangle 34"/>
          <p:cNvSpPr>
            <a:spLocks noChangeArrowheads="1"/>
          </p:cNvSpPr>
          <p:nvPr/>
        </p:nvSpPr>
        <p:spPr bwMode="auto">
          <a:xfrm>
            <a:off x="0" y="2225675"/>
            <a:ext cx="7596188" cy="539750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2" name="Rectangle 35"/>
          <p:cNvSpPr>
            <a:spLocks noChangeArrowheads="1"/>
          </p:cNvSpPr>
          <p:nvPr/>
        </p:nvSpPr>
        <p:spPr bwMode="auto">
          <a:xfrm>
            <a:off x="0" y="2851150"/>
            <a:ext cx="7596188" cy="541338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3" name="Rectangle 36"/>
          <p:cNvSpPr>
            <a:spLocks noChangeArrowheads="1"/>
          </p:cNvSpPr>
          <p:nvPr/>
        </p:nvSpPr>
        <p:spPr bwMode="auto">
          <a:xfrm>
            <a:off x="0" y="34782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0" y="38338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5" name="Rectangle 38"/>
          <p:cNvSpPr>
            <a:spLocks noChangeArrowheads="1"/>
          </p:cNvSpPr>
          <p:nvPr/>
        </p:nvSpPr>
        <p:spPr bwMode="auto">
          <a:xfrm>
            <a:off x="0" y="4191000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179388" y="1555750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amAnDetDmp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nrAnWshs * detPWsh</a:t>
            </a:r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3203575" y="1555750"/>
            <a:ext cx="22320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[kg / year]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</a:t>
            </a: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[wash / year] * [kg / wash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]</a:t>
            </a: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5645150" y="1530350"/>
            <a:ext cx="1943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200">
                <a:solidFill>
                  <a:schemeClr val="bg1"/>
                </a:solidFill>
                <a:latin typeface="Calibri" pitchFamily="84" charset="0"/>
              </a:rPr>
              <a:t>Washing laundry is the only way detergent gets into the environment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5" y="1760538"/>
            <a:ext cx="15113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amAnDetDmp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detPWsh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nrAnWshsPFam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nrFamIH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nrPIH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nrPPFam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9388" y="2205038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nrAnWshs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nrAnWshsPFam * nrFamIH</a:t>
            </a: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 flipH="1">
            <a:off x="7739063" y="1995488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03575" y="2205038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[wash / year] =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</a:t>
            </a: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[wash / (fam *year)] * [fam]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641975" y="2233613"/>
            <a:ext cx="19431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No institutional laundry washing, only families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388" y="2830513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nrFamIH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nrPIH / nrPPFam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03575" y="2830513"/>
            <a:ext cx="23050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[fam] =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	[people] / [people / fam]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641975" y="2798763"/>
            <a:ext cx="1943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Everybody belongs to exactly one family: families are disjoint</a:t>
            </a:r>
            <a:endParaRPr lang="nl-NL" sz="1400" i="1">
              <a:solidFill>
                <a:schemeClr val="bg1"/>
              </a:solidFill>
              <a:latin typeface="Calibri" pitchFamily="84" charset="0"/>
            </a:endParaRPr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 flipH="1">
            <a:off x="7740650" y="28416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79388" y="3497263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nrPIH = 17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 0.5 million [people]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41975" y="3505200"/>
            <a:ext cx="1943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common knowledge</a:t>
            </a:r>
          </a:p>
        </p:txBody>
      </p:sp>
      <p:sp>
        <p:nvSpPr>
          <p:cNvPr id="157724" name="Line 28"/>
          <p:cNvSpPr>
            <a:spLocks noChangeShapeType="1"/>
          </p:cNvSpPr>
          <p:nvPr/>
        </p:nvSpPr>
        <p:spPr bwMode="auto">
          <a:xfrm flipH="1">
            <a:off x="7740650" y="3130550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79388" y="3846513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nrPPFam = 2.2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 0.2 [people/fam]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41975" y="3884613"/>
            <a:ext cx="1943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public domain</a:t>
            </a:r>
          </a:p>
        </p:txBody>
      </p:sp>
      <p:sp>
        <p:nvSpPr>
          <p:cNvPr id="157727" name="Line 31"/>
          <p:cNvSpPr>
            <a:spLocks noChangeShapeType="1"/>
          </p:cNvSpPr>
          <p:nvPr/>
        </p:nvSpPr>
        <p:spPr bwMode="auto">
          <a:xfrm flipH="1">
            <a:off x="7740650" y="3363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79388" y="4179888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nrAnWshsPFam = 100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 20  [wash / year]</a:t>
            </a:r>
          </a:p>
        </p:txBody>
      </p:sp>
      <p:sp>
        <p:nvSpPr>
          <p:cNvPr id="157736" name="Line 40"/>
          <p:cNvSpPr>
            <a:spLocks noChangeShapeType="1"/>
          </p:cNvSpPr>
          <p:nvPr/>
        </p:nvSpPr>
        <p:spPr bwMode="auto">
          <a:xfrm flipH="1">
            <a:off x="7740650" y="2554288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Rectangle 38"/>
          <p:cNvSpPr>
            <a:spLocks noChangeArrowheads="1"/>
          </p:cNvSpPr>
          <p:nvPr/>
        </p:nvSpPr>
        <p:spPr bwMode="auto">
          <a:xfrm>
            <a:off x="0" y="4541838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2797" name="Line 16"/>
          <p:cNvSpPr>
            <a:spLocks noChangeShapeType="1"/>
          </p:cNvSpPr>
          <p:nvPr/>
        </p:nvSpPr>
        <p:spPr bwMode="auto">
          <a:xfrm flipH="1">
            <a:off x="7740650" y="17621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Text Box 8"/>
          <p:cNvSpPr txBox="1">
            <a:spLocks noChangeArrowheads="1"/>
          </p:cNvSpPr>
          <p:nvPr/>
        </p:nvSpPr>
        <p:spPr bwMode="auto">
          <a:xfrm>
            <a:off x="179388" y="1274763"/>
            <a:ext cx="2808287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relations</a:t>
            </a:r>
          </a:p>
        </p:txBody>
      </p:sp>
      <p:sp>
        <p:nvSpPr>
          <p:cNvPr id="32799" name="Text Box 9"/>
          <p:cNvSpPr txBox="1">
            <a:spLocks noChangeArrowheads="1"/>
          </p:cNvSpPr>
          <p:nvPr/>
        </p:nvSpPr>
        <p:spPr bwMode="auto">
          <a:xfrm>
            <a:off x="3132138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dimensions</a:t>
            </a:r>
          </a:p>
        </p:txBody>
      </p:sp>
      <p:sp>
        <p:nvSpPr>
          <p:cNvPr id="32800" name="Text Box 10"/>
          <p:cNvSpPr txBox="1">
            <a:spLocks noChangeArrowheads="1"/>
          </p:cNvSpPr>
          <p:nvPr/>
        </p:nvSpPr>
        <p:spPr bwMode="auto">
          <a:xfrm>
            <a:off x="5651500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assumptions</a:t>
            </a:r>
          </a:p>
        </p:txBody>
      </p:sp>
      <p:sp>
        <p:nvSpPr>
          <p:cNvPr id="32801" name="Text Box 11"/>
          <p:cNvSpPr txBox="1">
            <a:spLocks noChangeArrowheads="1"/>
          </p:cNvSpPr>
          <p:nvPr/>
        </p:nvSpPr>
        <p:spPr bwMode="auto">
          <a:xfrm>
            <a:off x="7812088" y="1274763"/>
            <a:ext cx="1655762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todo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107950" y="4840288"/>
            <a:ext cx="9036050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Det:detergent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An: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family; P: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Dmp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dump</a:t>
            </a:r>
          </a:p>
        </p:txBody>
      </p:sp>
      <p:pic>
        <p:nvPicPr>
          <p:cNvPr id="1028" name="Picture 4" descr="http://www.sxc.hu/pic/l/l/lu/lusi/1072657_92388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812800"/>
            <a:ext cx="921702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>
            <a:spLocks noChangeArrowheads="1"/>
          </p:cNvSpPr>
          <p:nvPr/>
        </p:nvSpPr>
        <p:spPr bwMode="auto">
          <a:xfrm rot="5400000">
            <a:off x="8238331" y="705644"/>
            <a:ext cx="166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84" charset="0"/>
              </a:rPr>
              <a:t>http://www.sxc.hu/photo/1072657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/>
      <p:bldP spid="157712" grpId="0" animBg="1"/>
      <p:bldP spid="6" grpId="0"/>
      <p:bldP spid="7" grpId="0"/>
      <p:bldP spid="8" grpId="0"/>
      <p:bldP spid="9" grpId="0"/>
      <p:bldP spid="10" grpId="0"/>
      <p:bldP spid="157719" grpId="0" animBg="1"/>
      <p:bldP spid="11" grpId="0"/>
      <p:bldP spid="12" grpId="0"/>
      <p:bldP spid="157724" grpId="0" animBg="1"/>
      <p:bldP spid="13" grpId="0"/>
      <p:bldP spid="14" grpId="0"/>
      <p:bldP spid="157727" grpId="0" animBg="1"/>
      <p:bldP spid="15" grpId="0"/>
      <p:bldP spid="15773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7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8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18" name="Rectangle 33"/>
          <p:cNvSpPr>
            <a:spLocks noChangeArrowheads="1"/>
          </p:cNvSpPr>
          <p:nvPr/>
        </p:nvSpPr>
        <p:spPr bwMode="auto">
          <a:xfrm>
            <a:off x="0" y="1598613"/>
            <a:ext cx="7596188" cy="541337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19" name="Rectangle 34"/>
          <p:cNvSpPr>
            <a:spLocks noChangeArrowheads="1"/>
          </p:cNvSpPr>
          <p:nvPr/>
        </p:nvSpPr>
        <p:spPr bwMode="auto">
          <a:xfrm>
            <a:off x="0" y="2225675"/>
            <a:ext cx="7596188" cy="539750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0" y="2851150"/>
            <a:ext cx="7596188" cy="541338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21" name="Rectangle 36"/>
          <p:cNvSpPr>
            <a:spLocks noChangeArrowheads="1"/>
          </p:cNvSpPr>
          <p:nvPr/>
        </p:nvSpPr>
        <p:spPr bwMode="auto">
          <a:xfrm>
            <a:off x="0" y="34782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22" name="Rectangle 37"/>
          <p:cNvSpPr>
            <a:spLocks noChangeArrowheads="1"/>
          </p:cNvSpPr>
          <p:nvPr/>
        </p:nvSpPr>
        <p:spPr bwMode="auto">
          <a:xfrm>
            <a:off x="0" y="38338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23" name="Rectangle 38"/>
          <p:cNvSpPr>
            <a:spLocks noChangeArrowheads="1"/>
          </p:cNvSpPr>
          <p:nvPr/>
        </p:nvSpPr>
        <p:spPr bwMode="auto">
          <a:xfrm>
            <a:off x="0" y="4191000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179388" y="1555750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amAnDetDmp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nrAnWshs * detPWsh</a:t>
            </a: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3203575" y="1555750"/>
            <a:ext cx="22320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[kg / year]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</a:t>
            </a: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[wash / year] * [kg / wash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]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5645150" y="1530350"/>
            <a:ext cx="1943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200">
                <a:solidFill>
                  <a:schemeClr val="bg1"/>
                </a:solidFill>
                <a:latin typeface="Calibri" pitchFamily="84" charset="0"/>
              </a:rPr>
              <a:t>Washing laundry is the only way detergent gets into the environment</a:t>
            </a: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7813675" y="1760538"/>
            <a:ext cx="15113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amAnDetDmp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detPWsh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nrAnWshsPFam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nrFamIH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nrPIH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nrPPFam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79388" y="2205038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nrAnWshs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nrAnWshsPFam * nrFamIH</a:t>
            </a:r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 flipH="1">
            <a:off x="7739063" y="1995488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3203575" y="2205038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[wash / year] =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</a:t>
            </a: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[wash / (fam *year)] * [fam]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641975" y="2233613"/>
            <a:ext cx="19431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No institutional laundry washing, only families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79388" y="2830513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nrFamIH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nrPIH / nrPPFam</a:t>
            </a:r>
          </a:p>
        </p:txBody>
      </p:sp>
      <p:sp>
        <p:nvSpPr>
          <p:cNvPr id="34833" name="Text Box 15"/>
          <p:cNvSpPr txBox="1">
            <a:spLocks noChangeArrowheads="1"/>
          </p:cNvSpPr>
          <p:nvPr/>
        </p:nvSpPr>
        <p:spPr bwMode="auto">
          <a:xfrm>
            <a:off x="3203575" y="2830513"/>
            <a:ext cx="23050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[fam] =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	[people] / [people / fam]</a:t>
            </a:r>
          </a:p>
        </p:txBody>
      </p:sp>
      <p:sp>
        <p:nvSpPr>
          <p:cNvPr id="34834" name="Text Box 15"/>
          <p:cNvSpPr txBox="1">
            <a:spLocks noChangeArrowheads="1"/>
          </p:cNvSpPr>
          <p:nvPr/>
        </p:nvSpPr>
        <p:spPr bwMode="auto">
          <a:xfrm>
            <a:off x="5641975" y="2798763"/>
            <a:ext cx="1943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Everybody belongs to exactly one family: families are disjoint</a:t>
            </a:r>
            <a:endParaRPr lang="nl-NL" sz="1400" i="1">
              <a:solidFill>
                <a:schemeClr val="bg1"/>
              </a:solidFill>
              <a:latin typeface="Calibri" pitchFamily="84" charset="0"/>
            </a:endParaRPr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H="1">
            <a:off x="7740650" y="28416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Text Box 15"/>
          <p:cNvSpPr txBox="1">
            <a:spLocks noChangeArrowheads="1"/>
          </p:cNvSpPr>
          <p:nvPr/>
        </p:nvSpPr>
        <p:spPr bwMode="auto">
          <a:xfrm>
            <a:off x="179388" y="3497263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nrPIH = 17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 0.5 million [people]</a:t>
            </a:r>
          </a:p>
        </p:txBody>
      </p:sp>
      <p:sp>
        <p:nvSpPr>
          <p:cNvPr id="34837" name="Text Box 15"/>
          <p:cNvSpPr txBox="1">
            <a:spLocks noChangeArrowheads="1"/>
          </p:cNvSpPr>
          <p:nvPr/>
        </p:nvSpPr>
        <p:spPr bwMode="auto">
          <a:xfrm>
            <a:off x="5641975" y="3505200"/>
            <a:ext cx="1943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common knowledge</a:t>
            </a:r>
          </a:p>
        </p:txBody>
      </p:sp>
      <p:sp>
        <p:nvSpPr>
          <p:cNvPr id="34838" name="Line 28"/>
          <p:cNvSpPr>
            <a:spLocks noChangeShapeType="1"/>
          </p:cNvSpPr>
          <p:nvPr/>
        </p:nvSpPr>
        <p:spPr bwMode="auto">
          <a:xfrm flipH="1">
            <a:off x="7740650" y="3130550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Text Box 15"/>
          <p:cNvSpPr txBox="1">
            <a:spLocks noChangeArrowheads="1"/>
          </p:cNvSpPr>
          <p:nvPr/>
        </p:nvSpPr>
        <p:spPr bwMode="auto">
          <a:xfrm>
            <a:off x="179388" y="3846513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nrPPFam = 2.2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 0.2 [people/fam]</a:t>
            </a:r>
          </a:p>
        </p:txBody>
      </p:sp>
      <p:sp>
        <p:nvSpPr>
          <p:cNvPr id="34840" name="Text Box 15"/>
          <p:cNvSpPr txBox="1">
            <a:spLocks noChangeArrowheads="1"/>
          </p:cNvSpPr>
          <p:nvPr/>
        </p:nvSpPr>
        <p:spPr bwMode="auto">
          <a:xfrm>
            <a:off x="5641975" y="3884613"/>
            <a:ext cx="1943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public domain</a:t>
            </a:r>
          </a:p>
        </p:txBody>
      </p:sp>
      <p:sp>
        <p:nvSpPr>
          <p:cNvPr id="34841" name="Line 31"/>
          <p:cNvSpPr>
            <a:spLocks noChangeShapeType="1"/>
          </p:cNvSpPr>
          <p:nvPr/>
        </p:nvSpPr>
        <p:spPr bwMode="auto">
          <a:xfrm flipH="1">
            <a:off x="7740650" y="3363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Text Box 15"/>
          <p:cNvSpPr txBox="1">
            <a:spLocks noChangeArrowheads="1"/>
          </p:cNvSpPr>
          <p:nvPr/>
        </p:nvSpPr>
        <p:spPr bwMode="auto">
          <a:xfrm>
            <a:off x="179388" y="4179888"/>
            <a:ext cx="39608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nrAnWshsPFam = 100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 20  [wash / year]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53088" y="4246563"/>
            <a:ext cx="19431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wisdom of the crowds </a:t>
            </a:r>
          </a:p>
        </p:txBody>
      </p:sp>
      <p:sp>
        <p:nvSpPr>
          <p:cNvPr id="34844" name="Line 40"/>
          <p:cNvSpPr>
            <a:spLocks noChangeShapeType="1"/>
          </p:cNvSpPr>
          <p:nvPr/>
        </p:nvSpPr>
        <p:spPr bwMode="auto">
          <a:xfrm flipH="1">
            <a:off x="7740650" y="2554288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5" name="Rectangle 38"/>
          <p:cNvSpPr>
            <a:spLocks noChangeArrowheads="1"/>
          </p:cNvSpPr>
          <p:nvPr/>
        </p:nvSpPr>
        <p:spPr bwMode="auto">
          <a:xfrm>
            <a:off x="0" y="4541838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9388" y="4529138"/>
            <a:ext cx="396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detPWsh = 0.17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Symbol" pitchFamily="84" charset="2"/>
              </a:rPr>
              <a:t> 0.03 [kg / wash]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653088" y="4595813"/>
            <a:ext cx="19431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wisdom of the crowds 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40650" y="22844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9" name="Line 16"/>
          <p:cNvSpPr>
            <a:spLocks noChangeShapeType="1"/>
          </p:cNvSpPr>
          <p:nvPr/>
        </p:nvSpPr>
        <p:spPr bwMode="auto">
          <a:xfrm flipH="1">
            <a:off x="7740650" y="17621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740650" y="4149725"/>
            <a:ext cx="14033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todo list is empty </a:t>
            </a:r>
            <a:r>
              <a:rPr lang="nl-NL" sz="1600">
                <a:solidFill>
                  <a:schemeClr val="bg1"/>
                </a:solidFill>
                <a:latin typeface="Calibri" pitchFamily="84" charset="0"/>
                <a:sym typeface="Wingdings" pitchFamily="84" charset="2"/>
              </a:rPr>
              <a:t> model is ready</a:t>
            </a:r>
            <a:endParaRPr lang="nl-NL" sz="1600">
              <a:solidFill>
                <a:schemeClr val="bg1"/>
              </a:solidFill>
              <a:latin typeface="Calibri" pitchFamily="84" charset="0"/>
            </a:endParaRPr>
          </a:p>
        </p:txBody>
      </p:sp>
      <p:sp>
        <p:nvSpPr>
          <p:cNvPr id="34851" name="Text Box 8"/>
          <p:cNvSpPr txBox="1">
            <a:spLocks noChangeArrowheads="1"/>
          </p:cNvSpPr>
          <p:nvPr/>
        </p:nvSpPr>
        <p:spPr bwMode="auto">
          <a:xfrm>
            <a:off x="179388" y="1274763"/>
            <a:ext cx="2808287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relations</a:t>
            </a:r>
          </a:p>
        </p:txBody>
      </p:sp>
      <p:sp>
        <p:nvSpPr>
          <p:cNvPr id="34852" name="Text Box 9"/>
          <p:cNvSpPr txBox="1">
            <a:spLocks noChangeArrowheads="1"/>
          </p:cNvSpPr>
          <p:nvPr/>
        </p:nvSpPr>
        <p:spPr bwMode="auto">
          <a:xfrm>
            <a:off x="3132138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dimensions</a:t>
            </a:r>
          </a:p>
        </p:txBody>
      </p:sp>
      <p:sp>
        <p:nvSpPr>
          <p:cNvPr id="34853" name="Text Box 10"/>
          <p:cNvSpPr txBox="1">
            <a:spLocks noChangeArrowheads="1"/>
          </p:cNvSpPr>
          <p:nvPr/>
        </p:nvSpPr>
        <p:spPr bwMode="auto">
          <a:xfrm>
            <a:off x="5651500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assumptions</a:t>
            </a:r>
          </a:p>
        </p:txBody>
      </p:sp>
      <p:sp>
        <p:nvSpPr>
          <p:cNvPr id="34854" name="Text Box 11"/>
          <p:cNvSpPr txBox="1">
            <a:spLocks noChangeArrowheads="1"/>
          </p:cNvSpPr>
          <p:nvPr/>
        </p:nvSpPr>
        <p:spPr bwMode="auto">
          <a:xfrm>
            <a:off x="7812088" y="1274763"/>
            <a:ext cx="1655762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todo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107950" y="4840288"/>
            <a:ext cx="9036050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Det:detergent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An: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family; P: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Dmp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dump</a:t>
            </a:r>
          </a:p>
        </p:txBody>
      </p:sp>
      <p:pic>
        <p:nvPicPr>
          <p:cNvPr id="51" name="Picture 4" descr="http://www.sxc.hu/pic/l/l/lu/lusi/1072657_92388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812800"/>
            <a:ext cx="921702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ctieknop: Film 1">
            <a:hlinkClick r:id="rId5" highlightClick="1"/>
          </p:cNvPr>
          <p:cNvSpPr/>
          <p:nvPr/>
        </p:nvSpPr>
        <p:spPr>
          <a:xfrm>
            <a:off x="8677275" y="4676775"/>
            <a:ext cx="466725" cy="43973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2" name="Rechthoek 51"/>
          <p:cNvSpPr>
            <a:spLocks noChangeArrowheads="1"/>
          </p:cNvSpPr>
          <p:nvPr/>
        </p:nvSpPr>
        <p:spPr bwMode="auto">
          <a:xfrm rot="5400000">
            <a:off x="8238331" y="705644"/>
            <a:ext cx="166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84" charset="0"/>
              </a:rPr>
              <a:t>http://www.sxc.hu/photo/1072657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42" grpId="0"/>
      <p:bldP spid="2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www.sxc.hu/pic/l/a/as/asifthebes/1006441_23291602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 bwMode="auto">
          <a:xfrm>
            <a:off x="0" y="-21265"/>
            <a:ext cx="9144000" cy="5185303"/>
          </a:xfrm>
          <a:prstGeom prst="rect">
            <a:avLst/>
          </a:prstGeom>
          <a:noFill/>
          <a:extLst/>
        </p:spPr>
      </p:pic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endParaRPr lang="en-US" sz="800">
              <a:solidFill>
                <a:schemeClr val="bg2"/>
              </a:solidFill>
              <a:latin typeface="Calibri" pitchFamily="84" charset="0"/>
            </a:endParaRPr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7813675" y="1760538"/>
            <a:ext cx="1511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amAnDetDmp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nrAnWshs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detPWsh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nrAnWshsPFam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nrFamIH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nrPIH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nl-NL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nrPPFam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276600" y="1546225"/>
            <a:ext cx="574675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268538" y="2409825"/>
            <a:ext cx="574675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995738" y="2193925"/>
            <a:ext cx="576262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187450" y="3327400"/>
            <a:ext cx="576263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71775" y="3327400"/>
            <a:ext cx="576263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68538" y="4246563"/>
            <a:ext cx="574675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635375" y="4084638"/>
            <a:ext cx="576263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ＭＳ Ｐゴシック" pitchFamily="16" charset="-128"/>
              <a:cs typeface="+mn-cs"/>
            </a:endParaRPr>
          </a:p>
        </p:txBody>
      </p:sp>
      <p:cxnSp>
        <p:nvCxnSpPr>
          <p:cNvPr id="55" name="Straight Arrow Connector 54"/>
          <p:cNvCxnSpPr>
            <a:cxnSpLocks noChangeShapeType="1"/>
            <a:endCxn id="49" idx="1"/>
          </p:cNvCxnSpPr>
          <p:nvPr/>
        </p:nvCxnSpPr>
        <p:spPr bwMode="auto">
          <a:xfrm>
            <a:off x="3708400" y="1762125"/>
            <a:ext cx="371475" cy="4635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56" name="Straight Arrow Connector 55"/>
          <p:cNvCxnSpPr>
            <a:cxnSpLocks noChangeShapeType="1"/>
            <a:endCxn id="48" idx="0"/>
          </p:cNvCxnSpPr>
          <p:nvPr/>
        </p:nvCxnSpPr>
        <p:spPr bwMode="auto">
          <a:xfrm flipH="1">
            <a:off x="2555875" y="1708150"/>
            <a:ext cx="863600" cy="701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792413" y="1206500"/>
            <a:ext cx="1871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amAnDetDmp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492500" y="424656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nrPPFam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619250" y="4156075"/>
            <a:ext cx="187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nrPIH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419475" y="3219450"/>
            <a:ext cx="187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nrFamIH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12775" y="35433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nrAnWshsPFam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572000" y="2139950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detPWsh</a:t>
            </a:r>
            <a:endParaRPr lang="en-GB" sz="1600">
              <a:latin typeface="Calibri" pitchFamily="8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114425" y="2370138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Calibri" pitchFamily="84" charset="0"/>
              </a:rPr>
              <a:t>nrAnWshs</a:t>
            </a:r>
            <a:endParaRPr lang="en-GB" sz="1600">
              <a:latin typeface="Calibri" pitchFamily="84" charset="0"/>
            </a:endParaRPr>
          </a:p>
        </p:txBody>
      </p:sp>
      <p:cxnSp>
        <p:nvCxnSpPr>
          <p:cNvPr id="67" name="Straight Arrow Connector 66"/>
          <p:cNvCxnSpPr>
            <a:cxnSpLocks noChangeShapeType="1"/>
            <a:endCxn id="50" idx="0"/>
          </p:cNvCxnSpPr>
          <p:nvPr/>
        </p:nvCxnSpPr>
        <p:spPr bwMode="auto">
          <a:xfrm flipH="1">
            <a:off x="1476375" y="2571750"/>
            <a:ext cx="863600" cy="7556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0" name="Straight Arrow Connector 69"/>
          <p:cNvCxnSpPr>
            <a:cxnSpLocks noChangeShapeType="1"/>
            <a:endCxn id="51" idx="0"/>
          </p:cNvCxnSpPr>
          <p:nvPr/>
        </p:nvCxnSpPr>
        <p:spPr bwMode="auto">
          <a:xfrm>
            <a:off x="2555875" y="2625725"/>
            <a:ext cx="503238" cy="701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4" name="Straight Arrow Connector 73"/>
          <p:cNvCxnSpPr>
            <a:cxnSpLocks noChangeShapeType="1"/>
            <a:stCxn id="51" idx="3"/>
            <a:endCxn id="52" idx="0"/>
          </p:cNvCxnSpPr>
          <p:nvPr/>
        </p:nvCxnSpPr>
        <p:spPr bwMode="auto">
          <a:xfrm flipH="1">
            <a:off x="2555875" y="3513138"/>
            <a:ext cx="300038" cy="733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7" name="Straight Arrow Connector 76"/>
          <p:cNvCxnSpPr>
            <a:cxnSpLocks noChangeShapeType="1"/>
            <a:stCxn id="51" idx="5"/>
            <a:endCxn id="53" idx="0"/>
          </p:cNvCxnSpPr>
          <p:nvPr/>
        </p:nvCxnSpPr>
        <p:spPr bwMode="auto">
          <a:xfrm>
            <a:off x="3263900" y="3513138"/>
            <a:ext cx="660400" cy="571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413000" y="235585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>
                <a:latin typeface="Calibri" pitchFamily="84" charset="0"/>
              </a:rPr>
              <a:t>*</a:t>
            </a:r>
            <a:endParaRPr lang="en-GB" sz="1800">
              <a:latin typeface="Calibri" pitchFamily="8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909888" y="3219450"/>
            <a:ext cx="29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>
                <a:latin typeface="Calibri" pitchFamily="84" charset="0"/>
              </a:rPr>
              <a:t>/</a:t>
            </a:r>
            <a:endParaRPr lang="en-GB" sz="1800">
              <a:latin typeface="Calibri" pitchFamily="84" charset="0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419475" y="1492250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>
                <a:latin typeface="Calibri" pitchFamily="84" charset="0"/>
              </a:rPr>
              <a:t>*</a:t>
            </a:r>
            <a:endParaRPr lang="en-GB" sz="1800">
              <a:latin typeface="Calibri" pitchFamily="84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107950" y="4840288"/>
            <a:ext cx="9036050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Det:detergent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An: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family; P: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Dmp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dump</a:t>
            </a:r>
          </a:p>
        </p:txBody>
      </p:sp>
      <p:sp>
        <p:nvSpPr>
          <p:cNvPr id="32" name="TextBox 34"/>
          <p:cNvSpPr txBox="1"/>
          <p:nvPr/>
        </p:nvSpPr>
        <p:spPr>
          <a:xfrm>
            <a:off x="1331913" y="4443413"/>
            <a:ext cx="1374775" cy="339725"/>
          </a:xfrm>
          <a:prstGeom prst="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</a:rPr>
              <a:t>17</a:t>
            </a: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0.5 </a:t>
            </a:r>
            <a:r>
              <a:rPr lang="nl-NL" sz="1600" dirty="0" err="1">
                <a:latin typeface="+mn-lt"/>
                <a:ea typeface="+mn-ea"/>
                <a:cs typeface="+mn-cs"/>
                <a:sym typeface="Symbol"/>
              </a:rPr>
              <a:t>million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3938" y="4516438"/>
            <a:ext cx="863600" cy="338137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2.20.2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075" y="3219450"/>
            <a:ext cx="1584325" cy="338138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7.72 … </a:t>
            </a:r>
            <a:r>
              <a:rPr lang="nl-NL" sz="1600" dirty="0" err="1">
                <a:latin typeface="+mn-lt"/>
                <a:ea typeface="+mn-ea"/>
                <a:cs typeface="+mn-cs"/>
                <a:sym typeface="Symbol"/>
              </a:rPr>
              <a:t>million</a:t>
            </a: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 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6100" y="2460625"/>
            <a:ext cx="1152525" cy="339725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0.170.03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1219200"/>
            <a:ext cx="1474788" cy="336550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1.31… </a:t>
            </a:r>
            <a:r>
              <a:rPr lang="nl-NL" sz="1600" dirty="0" err="1">
                <a:latin typeface="+mn-lt"/>
                <a:ea typeface="+mn-ea"/>
                <a:cs typeface="+mn-cs"/>
                <a:sym typeface="Symbol"/>
              </a:rPr>
              <a:t>million</a:t>
            </a: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650" y="2665413"/>
            <a:ext cx="1368425" cy="338137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772…</a:t>
            </a:r>
            <a:r>
              <a:rPr lang="nl-NL" sz="1600" dirty="0" err="1">
                <a:latin typeface="+mn-lt"/>
                <a:ea typeface="+mn-ea"/>
                <a:cs typeface="+mn-cs"/>
                <a:sym typeface="Symbol"/>
              </a:rPr>
              <a:t>million</a:t>
            </a: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088" y="3795713"/>
            <a:ext cx="936625" cy="338137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+mn-lt"/>
                <a:ea typeface="+mn-ea"/>
                <a:cs typeface="+mn-cs"/>
                <a:sym typeface="Symbol"/>
              </a:rPr>
              <a:t>10020 </a:t>
            </a:r>
            <a:endParaRPr lang="en-GB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6900" name="Rechthoek 1"/>
          <p:cNvSpPr>
            <a:spLocks noChangeArrowheads="1"/>
          </p:cNvSpPr>
          <p:nvPr/>
        </p:nvSpPr>
        <p:spPr bwMode="auto">
          <a:xfrm rot="5400000">
            <a:off x="8238331" y="692944"/>
            <a:ext cx="166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Calibri" pitchFamily="84" charset="0"/>
              </a:rPr>
              <a:t>http://www.sxc.hu/photo/1006441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1305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approach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yields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expressions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forming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</a:t>
            </a:r>
            <a:r>
              <a:rPr lang="nl-N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tree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91" grpId="0"/>
      <p:bldP spid="92" grpId="0"/>
      <p:bldP spid="93" grpId="0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ounded Rectangle 9"/>
          <p:cNvSpPr>
            <a:spLocks noChangeArrowheads="1"/>
          </p:cNvSpPr>
          <p:nvPr/>
        </p:nvSpPr>
        <p:spPr bwMode="auto">
          <a:xfrm>
            <a:off x="-107950" y="3813175"/>
            <a:ext cx="1511300" cy="8651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80975" indent="-180975"/>
            <a:endParaRPr lang="nl-NL" sz="1800">
              <a:latin typeface="Calibri" pitchFamily="84" charset="0"/>
            </a:endParaRPr>
          </a:p>
        </p:txBody>
      </p:sp>
      <p:grpSp>
        <p:nvGrpSpPr>
          <p:cNvPr id="3891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5" name="Picture 2" descr="http://www.sxc.hu/pic/l/r/ro/rodrigoska/114488_6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0"/>
            <a:ext cx="912653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hthoek 1"/>
          <p:cNvSpPr>
            <a:spLocks noChangeArrowheads="1"/>
          </p:cNvSpPr>
          <p:nvPr/>
        </p:nvSpPr>
        <p:spPr bwMode="auto">
          <a:xfrm rot="5400000">
            <a:off x="6793707" y="2248694"/>
            <a:ext cx="457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84" charset="0"/>
              </a:rPr>
              <a:t>http://www.sxc.hu/browse.phtml?f=download&amp;id=114488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4400" y="194400"/>
            <a:ext cx="9126537" cy="4832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 type of model is a ‘thumbnail calculation’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OK for quick order of magnitude estimations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based on dimension analysis.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Use intervals to estimate variation of the answers.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(143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67 M; correct value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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150 M kg)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ounded Rectangle 9"/>
          <p:cNvSpPr>
            <a:spLocks noChangeArrowheads="1"/>
          </p:cNvSpPr>
          <p:nvPr/>
        </p:nvSpPr>
        <p:spPr bwMode="auto">
          <a:xfrm>
            <a:off x="-107950" y="3813175"/>
            <a:ext cx="1511300" cy="8651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80975" indent="-180975"/>
            <a:endParaRPr lang="nl-NL" sz="1800">
              <a:latin typeface="Calibri" pitchFamily="84" charset="0"/>
            </a:endParaRPr>
          </a:p>
        </p:txBody>
      </p:sp>
      <p:grpSp>
        <p:nvGrpSpPr>
          <p:cNvPr id="3891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5" name="Picture 2" descr="http://www.sxc.hu/pic/l/r/ro/rodrigoska/114488_6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0"/>
            <a:ext cx="912653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hthoek 1"/>
          <p:cNvSpPr>
            <a:spLocks noChangeArrowheads="1"/>
          </p:cNvSpPr>
          <p:nvPr/>
        </p:nvSpPr>
        <p:spPr bwMode="auto">
          <a:xfrm rot="5400000">
            <a:off x="6793707" y="2248694"/>
            <a:ext cx="457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84" charset="0"/>
              </a:rPr>
              <a:t>http://www.sxc.hu/browse.phtml?f=download&amp;id=114488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4400" y="194400"/>
            <a:ext cx="9126537" cy="4832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 type of model is a ‘thumbnail calculation’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OK for quick order of magnitude estimations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based on dimension analysis.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Use intervals to estimate variation of the answers.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(143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67 M; correct value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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150 M kg)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635896" y="2062465"/>
            <a:ext cx="4063479" cy="1877437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57668" y="185370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676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62" name="Picture 2" descr="http://www.sxc.hu/pic/l/d/dl/dlritter/941007_24112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2412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ounded Rectangle 9"/>
          <p:cNvSpPr>
            <a:spLocks noChangeArrowheads="1"/>
          </p:cNvSpPr>
          <p:nvPr/>
        </p:nvSpPr>
        <p:spPr bwMode="auto">
          <a:xfrm>
            <a:off x="-107950" y="3813175"/>
            <a:ext cx="1511300" cy="8651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80975" indent="-180975"/>
            <a:endParaRPr lang="nl-NL" sz="1800">
              <a:latin typeface="Calibri" pitchFamily="8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4400" y="90000"/>
            <a:ext cx="9126537" cy="5078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 conceptual model to formal model: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while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your purpose is not satisfied: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start with quantity you need for the purpose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put this on the to-do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while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 is not empty: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take a quantity from the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think: what does it depend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depends on nothing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substitute constant value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else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give an expression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if possible, use dimensional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propose suitable mathematical expression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think about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verify dimensions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add newly introduced quantities to the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 is empty: evaluate your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 long as purpose is not satisfied: repeat</a:t>
            </a:r>
          </a:p>
        </p:txBody>
      </p:sp>
      <p:sp>
        <p:nvSpPr>
          <p:cNvPr id="40965" name="Rechthoek 3"/>
          <p:cNvSpPr>
            <a:spLocks noChangeArrowheads="1"/>
          </p:cNvSpPr>
          <p:nvPr/>
        </p:nvSpPr>
        <p:spPr bwMode="auto">
          <a:xfrm rot="5400000">
            <a:off x="6793706" y="2115344"/>
            <a:ext cx="4572001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84" charset="0"/>
              </a:rPr>
              <a:t>http://www.sxc.hu/browse.phtml?f=download&amp;id=941007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conceptualize</a:t>
              </a: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conclude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execute</a:t>
              </a:r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formalize</a:t>
              </a:r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4459" y="1501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9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identify</a:t>
              </a:r>
            </a:p>
            <a:p>
              <a:pPr marL="180975" indent="-180975" fontAlgn="auto">
                <a:lnSpc>
                  <a:spcPts val="9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entities</a:t>
              </a: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4855" y="1843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9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9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relations</a:t>
              </a:r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4855" y="218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formalize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relations</a:t>
              </a: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operate</a:t>
              </a: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model</a:t>
              </a: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4846" y="2500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present</a:t>
              </a: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result</a:t>
              </a:r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marL="180975" indent="-180975" fontAlgn="auto">
                <a:lnSpc>
                  <a:spcPts val="8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8" name="Oval 144"/>
          <p:cNvSpPr>
            <a:spLocks noChangeArrowheads="1"/>
          </p:cNvSpPr>
          <p:nvPr/>
        </p:nvSpPr>
        <p:spPr bwMode="auto">
          <a:xfrm>
            <a:off x="4500563" y="3276600"/>
            <a:ext cx="1800225" cy="5905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Text Box 139"/>
          <p:cNvSpPr txBox="1">
            <a:spLocks noChangeArrowheads="1"/>
          </p:cNvSpPr>
          <p:nvPr/>
        </p:nvSpPr>
        <p:spPr bwMode="auto">
          <a:xfrm>
            <a:off x="1939801" y="1654175"/>
            <a:ext cx="7024687" cy="368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Formalization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making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formulas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ep 9"/>
          <p:cNvGrpSpPr>
            <a:grpSpLocks/>
          </p:cNvGrpSpPr>
          <p:nvPr/>
        </p:nvGrpSpPr>
        <p:grpSpPr bwMode="auto">
          <a:xfrm>
            <a:off x="6624638" y="4197350"/>
            <a:ext cx="1516062" cy="696913"/>
            <a:chOff x="6615066" y="4217868"/>
            <a:chExt cx="1516652" cy="697693"/>
          </a:xfrm>
        </p:grpSpPr>
        <p:pic>
          <p:nvPicPr>
            <p:cNvPr id="2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4" descr="http://www.sxc.hu/pic/l/j/jh/jholtaway/423104_30618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51133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the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meaning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+ ?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latin typeface="+mn-lt"/>
              <a:ea typeface="+mn-ea"/>
              <a:cs typeface="+mn-cs"/>
            </a:endParaRPr>
          </a:p>
        </p:txBody>
      </p:sp>
      <p:sp>
        <p:nvSpPr>
          <p:cNvPr id="18436" name="Rechthoek 3"/>
          <p:cNvSpPr>
            <a:spLocks noChangeArrowheads="1"/>
          </p:cNvSpPr>
          <p:nvPr/>
        </p:nvSpPr>
        <p:spPr bwMode="auto">
          <a:xfrm rot="-5400000">
            <a:off x="6801644" y="2248694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84" charset="0"/>
              </a:rPr>
              <a:t>http://www.sxc.hu/browse.phtml?f=download&amp;id=423104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increase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abundance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completion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assembly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...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ep 9"/>
          <p:cNvGrpSpPr>
            <a:grpSpLocks/>
          </p:cNvGrpSpPr>
          <p:nvPr/>
        </p:nvGrpSpPr>
        <p:grpSpPr bwMode="auto">
          <a:xfrm>
            <a:off x="6624638" y="4197350"/>
            <a:ext cx="1516062" cy="696913"/>
            <a:chOff x="6615066" y="4217868"/>
            <a:chExt cx="1516652" cy="697693"/>
          </a:xfrm>
          <a:effectLst/>
        </p:grpSpPr>
        <p:pic>
          <p:nvPicPr>
            <p:cNvPr id="2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2" name="Text Box 37"/>
          <p:cNvSpPr txBox="1">
            <a:spLocks noChangeArrowheads="1"/>
          </p:cNvSpPr>
          <p:nvPr/>
        </p:nvSpPr>
        <p:spPr bwMode="auto">
          <a:xfrm>
            <a:off x="684213" y="1816100"/>
            <a:ext cx="7991475" cy="2746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latin typeface="Calibri" pitchFamily="84" charset="0"/>
              </a:rPr>
              <a:t>the intuition of ‘addition’, ‘accumulation’:</a:t>
            </a:r>
          </a:p>
        </p:txBody>
      </p:sp>
      <p:pic>
        <p:nvPicPr>
          <p:cNvPr id="20483" name="Picture 4" descr="http://www.sxc.hu/pic/l/j/jh/jholtaway/423104_30618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51133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the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meaning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+ ?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5507038" y="1419225"/>
            <a:ext cx="3529012" cy="1135063"/>
            <a:chOff x="5507038" y="2301479"/>
            <a:chExt cx="3529012" cy="1134665"/>
          </a:xfrm>
          <a:effectLst/>
        </p:grpSpPr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 flipH="1">
              <a:off x="5938838" y="2463404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Line 23"/>
            <p:cNvSpPr>
              <a:spLocks noChangeShapeType="1"/>
            </p:cNvSpPr>
            <p:nvPr/>
          </p:nvSpPr>
          <p:spPr bwMode="auto">
            <a:xfrm flipH="1">
              <a:off x="8170863" y="2463404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H="1">
              <a:off x="8170863" y="3219450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Line 29"/>
            <p:cNvSpPr>
              <a:spLocks noChangeShapeType="1"/>
            </p:cNvSpPr>
            <p:nvPr/>
          </p:nvSpPr>
          <p:spPr bwMode="auto">
            <a:xfrm flipH="1">
              <a:off x="5938838" y="3274219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502" name="Groep 1"/>
            <p:cNvGrpSpPr>
              <a:grpSpLocks/>
            </p:cNvGrpSpPr>
            <p:nvPr/>
          </p:nvGrpSpPr>
          <p:grpSpPr bwMode="auto">
            <a:xfrm>
              <a:off x="5507038" y="2301479"/>
              <a:ext cx="3529012" cy="1134665"/>
              <a:chOff x="5507038" y="2301479"/>
              <a:chExt cx="3529012" cy="1134665"/>
            </a:xfrm>
          </p:grpSpPr>
          <p:sp>
            <p:nvSpPr>
              <p:cNvPr id="20503" name="Rectangle 20"/>
              <p:cNvSpPr>
                <a:spLocks noChangeArrowheads="1"/>
              </p:cNvSpPr>
              <p:nvPr/>
            </p:nvSpPr>
            <p:spPr bwMode="auto">
              <a:xfrm>
                <a:off x="6370639" y="2301479"/>
                <a:ext cx="1800225" cy="378619"/>
              </a:xfrm>
              <a:prstGeom prst="rect">
                <a:avLst/>
              </a:prstGeom>
              <a:solidFill>
                <a:srgbClr val="C6FEC7"/>
              </a:solidFill>
              <a:ln w="539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en-GB" sz="1800">
                  <a:latin typeface="Calibri" pitchFamily="84" charset="0"/>
                </a:endParaRP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/>
            </p:nvSpPr>
            <p:spPr bwMode="auto">
              <a:xfrm>
                <a:off x="6370639" y="3057525"/>
                <a:ext cx="1800225" cy="378619"/>
              </a:xfrm>
              <a:prstGeom prst="rect">
                <a:avLst/>
              </a:prstGeom>
              <a:solidFill>
                <a:srgbClr val="C6FEC7"/>
              </a:solidFill>
              <a:ln w="539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en-GB" sz="1800">
                  <a:latin typeface="Calibri" pitchFamily="84" charset="0"/>
                </a:endParaRPr>
              </a:p>
            </p:txBody>
          </p:sp>
          <p:sp>
            <p:nvSpPr>
              <p:cNvPr id="20505" name="Line 25"/>
              <p:cNvSpPr>
                <a:spLocks noChangeShapeType="1"/>
              </p:cNvSpPr>
              <p:nvPr/>
            </p:nvSpPr>
            <p:spPr bwMode="auto">
              <a:xfrm flipH="1" flipV="1">
                <a:off x="8604250" y="2463403"/>
                <a:ext cx="0" cy="756047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6" name="Line 26"/>
              <p:cNvSpPr>
                <a:spLocks noChangeShapeType="1"/>
              </p:cNvSpPr>
              <p:nvPr/>
            </p:nvSpPr>
            <p:spPr bwMode="auto">
              <a:xfrm flipH="1">
                <a:off x="5507038" y="2842022"/>
                <a:ext cx="431800" cy="0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7" name="Line 27"/>
              <p:cNvSpPr>
                <a:spLocks noChangeShapeType="1"/>
              </p:cNvSpPr>
              <p:nvPr/>
            </p:nvSpPr>
            <p:spPr bwMode="auto">
              <a:xfrm flipH="1">
                <a:off x="5938838" y="2463404"/>
                <a:ext cx="0" cy="810815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8" name="Line 28"/>
              <p:cNvSpPr>
                <a:spLocks noChangeShapeType="1"/>
              </p:cNvSpPr>
              <p:nvPr/>
            </p:nvSpPr>
            <p:spPr bwMode="auto">
              <a:xfrm flipH="1">
                <a:off x="8604250" y="2787254"/>
                <a:ext cx="431800" cy="0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86" name="Groep 2"/>
          <p:cNvGrpSpPr>
            <a:grpSpLocks/>
          </p:cNvGrpSpPr>
          <p:nvPr/>
        </p:nvGrpSpPr>
        <p:grpSpPr bwMode="auto">
          <a:xfrm>
            <a:off x="323850" y="1779588"/>
            <a:ext cx="4895850" cy="379412"/>
            <a:chOff x="323850" y="2678907"/>
            <a:chExt cx="4895850" cy="378619"/>
          </a:xfrm>
          <a:effectLst/>
        </p:grpSpPr>
        <p:sp>
          <p:nvSpPr>
            <p:cNvPr id="20493" name="Rectangle 30"/>
            <p:cNvSpPr>
              <a:spLocks noChangeArrowheads="1"/>
            </p:cNvSpPr>
            <p:nvPr/>
          </p:nvSpPr>
          <p:spPr bwMode="auto">
            <a:xfrm>
              <a:off x="755651" y="2678907"/>
              <a:ext cx="1800225" cy="378619"/>
            </a:xfrm>
            <a:prstGeom prst="rect">
              <a:avLst/>
            </a:prstGeom>
            <a:solidFill>
              <a:srgbClr val="C6FEC7"/>
            </a:solidFill>
            <a:ln w="603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GB" sz="1800">
                <a:latin typeface="Calibri" pitchFamily="84" charset="0"/>
              </a:endParaRPr>
            </a:p>
          </p:txBody>
        </p:sp>
        <p:sp>
          <p:nvSpPr>
            <p:cNvPr id="20494" name="Rectangle 31"/>
            <p:cNvSpPr>
              <a:spLocks noChangeArrowheads="1"/>
            </p:cNvSpPr>
            <p:nvPr/>
          </p:nvSpPr>
          <p:spPr bwMode="auto">
            <a:xfrm>
              <a:off x="2987676" y="2678907"/>
              <a:ext cx="1800225" cy="378619"/>
            </a:xfrm>
            <a:prstGeom prst="rect">
              <a:avLst/>
            </a:prstGeom>
            <a:solidFill>
              <a:srgbClr val="C6FEC7"/>
            </a:solidFill>
            <a:ln w="603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GB" sz="1800">
                <a:latin typeface="Calibri" pitchFamily="84" charset="0"/>
              </a:endParaRPr>
            </a:p>
          </p:txBody>
        </p:sp>
        <p:sp>
          <p:nvSpPr>
            <p:cNvPr id="20495" name="Line 32"/>
            <p:cNvSpPr>
              <a:spLocks noChangeShapeType="1"/>
            </p:cNvSpPr>
            <p:nvPr/>
          </p:nvSpPr>
          <p:spPr bwMode="auto">
            <a:xfrm flipH="1">
              <a:off x="2555875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Line 33"/>
            <p:cNvSpPr>
              <a:spLocks noChangeShapeType="1"/>
            </p:cNvSpPr>
            <p:nvPr/>
          </p:nvSpPr>
          <p:spPr bwMode="auto">
            <a:xfrm flipH="1">
              <a:off x="323850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Line 34"/>
            <p:cNvSpPr>
              <a:spLocks noChangeShapeType="1"/>
            </p:cNvSpPr>
            <p:nvPr/>
          </p:nvSpPr>
          <p:spPr bwMode="auto">
            <a:xfrm flipH="1">
              <a:off x="4787900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194400" y="2719388"/>
            <a:ext cx="4032250" cy="4270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resistors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</a:t>
            </a:r>
            <a:r>
              <a:rPr lang="nl-NL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R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+ R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63876" name="Text Box 36"/>
          <p:cNvSpPr txBox="1">
            <a:spLocks noChangeArrowheads="1"/>
          </p:cNvSpPr>
          <p:nvPr/>
        </p:nvSpPr>
        <p:spPr bwMode="auto">
          <a:xfrm>
            <a:off x="4572000" y="2719388"/>
            <a:ext cx="4752975" cy="4270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resistors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</a:t>
            </a:r>
            <a:r>
              <a:rPr lang="nl-NL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1/(1/R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+ 1/R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0489" name="Rechthoek 3"/>
          <p:cNvSpPr>
            <a:spLocks noChangeArrowheads="1"/>
          </p:cNvSpPr>
          <p:nvPr/>
        </p:nvSpPr>
        <p:spPr bwMode="auto">
          <a:xfrm rot="-5400000">
            <a:off x="6800851" y="22479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84" charset="0"/>
              </a:rPr>
              <a:t>http://www.sxc.hu/browse.phtml?f=download&amp;id=423104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increase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abundance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completion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assembly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, ...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nl-NL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94400" y="3289300"/>
            <a:ext cx="4032250" cy="4270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springs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</a:t>
            </a:r>
            <a:r>
              <a:rPr lang="nl-NL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1/(1/C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+1/C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572000" y="3290888"/>
            <a:ext cx="4752975" cy="4270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springs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</a:t>
            </a:r>
            <a:r>
              <a:rPr lang="nl-NL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+ 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5" grpId="0"/>
      <p:bldP spid="16387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ep 9"/>
          <p:cNvGrpSpPr>
            <a:grpSpLocks/>
          </p:cNvGrpSpPr>
          <p:nvPr/>
        </p:nvGrpSpPr>
        <p:grpSpPr bwMode="auto">
          <a:xfrm>
            <a:off x="6624638" y="4197350"/>
            <a:ext cx="1516062" cy="696913"/>
            <a:chOff x="6615066" y="4217868"/>
            <a:chExt cx="1516652" cy="697693"/>
          </a:xfrm>
          <a:effectLst/>
        </p:grpSpPr>
        <p:pic>
          <p:nvPicPr>
            <p:cNvPr id="2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0" name="Text Box 37"/>
          <p:cNvSpPr txBox="1">
            <a:spLocks noChangeArrowheads="1"/>
          </p:cNvSpPr>
          <p:nvPr/>
        </p:nvSpPr>
        <p:spPr bwMode="auto">
          <a:xfrm>
            <a:off x="684213" y="1816100"/>
            <a:ext cx="7991475" cy="276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latin typeface="Calibri" pitchFamily="84" charset="0"/>
              </a:rPr>
              <a:t>the intuition of ‘addition’, ‘accumulation’:</a:t>
            </a:r>
          </a:p>
        </p:txBody>
      </p:sp>
      <p:pic>
        <p:nvPicPr>
          <p:cNvPr id="22531" name="Picture 4" descr="http://www.sxc.hu/pic/l/j/jh/jholtaway/423104_30618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51133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the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meaning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+ ?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latin typeface="+mn-lt"/>
              <a:ea typeface="+mn-ea"/>
              <a:cs typeface="+mn-cs"/>
            </a:endParaRPr>
          </a:p>
        </p:txBody>
      </p:sp>
      <p:grpSp>
        <p:nvGrpSpPr>
          <p:cNvPr id="22533" name="Groep 4"/>
          <p:cNvGrpSpPr>
            <a:grpSpLocks/>
          </p:cNvGrpSpPr>
          <p:nvPr/>
        </p:nvGrpSpPr>
        <p:grpSpPr bwMode="auto">
          <a:xfrm>
            <a:off x="5507038" y="1419225"/>
            <a:ext cx="3529012" cy="1135063"/>
            <a:chOff x="5507038" y="2301479"/>
            <a:chExt cx="3529012" cy="1134665"/>
          </a:xfrm>
          <a:effectLst/>
        </p:grpSpPr>
        <p:sp>
          <p:nvSpPr>
            <p:cNvPr id="22543" name="Line 22"/>
            <p:cNvSpPr>
              <a:spLocks noChangeShapeType="1"/>
            </p:cNvSpPr>
            <p:nvPr/>
          </p:nvSpPr>
          <p:spPr bwMode="auto">
            <a:xfrm flipH="1">
              <a:off x="5938838" y="2463404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Line 23"/>
            <p:cNvSpPr>
              <a:spLocks noChangeShapeType="1"/>
            </p:cNvSpPr>
            <p:nvPr/>
          </p:nvSpPr>
          <p:spPr bwMode="auto">
            <a:xfrm flipH="1">
              <a:off x="8170863" y="2463404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5" name="Line 24"/>
            <p:cNvSpPr>
              <a:spLocks noChangeShapeType="1"/>
            </p:cNvSpPr>
            <p:nvPr/>
          </p:nvSpPr>
          <p:spPr bwMode="auto">
            <a:xfrm flipH="1">
              <a:off x="8170863" y="3219450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29"/>
            <p:cNvSpPr>
              <a:spLocks noChangeShapeType="1"/>
            </p:cNvSpPr>
            <p:nvPr/>
          </p:nvSpPr>
          <p:spPr bwMode="auto">
            <a:xfrm flipH="1">
              <a:off x="5938838" y="3274219"/>
              <a:ext cx="431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47" name="Groep 1"/>
            <p:cNvGrpSpPr>
              <a:grpSpLocks/>
            </p:cNvGrpSpPr>
            <p:nvPr/>
          </p:nvGrpSpPr>
          <p:grpSpPr bwMode="auto">
            <a:xfrm>
              <a:off x="5507038" y="2301479"/>
              <a:ext cx="3529012" cy="1134665"/>
              <a:chOff x="5507038" y="2301479"/>
              <a:chExt cx="3529012" cy="1134665"/>
            </a:xfrm>
          </p:grpSpPr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6370639" y="2301479"/>
                <a:ext cx="1800225" cy="378619"/>
              </a:xfrm>
              <a:prstGeom prst="rect">
                <a:avLst/>
              </a:prstGeom>
              <a:solidFill>
                <a:srgbClr val="C6FEC7"/>
              </a:solidFill>
              <a:ln w="539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en-GB" sz="1800">
                  <a:latin typeface="Calibri" pitchFamily="84" charset="0"/>
                </a:endParaRPr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6370639" y="3057525"/>
                <a:ext cx="1800225" cy="378619"/>
              </a:xfrm>
              <a:prstGeom prst="rect">
                <a:avLst/>
              </a:prstGeom>
              <a:solidFill>
                <a:srgbClr val="C6FEC7"/>
              </a:solidFill>
              <a:ln w="539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en-GB" sz="1800">
                  <a:latin typeface="Calibri" pitchFamily="84" charset="0"/>
                </a:endParaRPr>
              </a:p>
            </p:txBody>
          </p:sp>
          <p:sp>
            <p:nvSpPr>
              <p:cNvPr id="22550" name="Line 25"/>
              <p:cNvSpPr>
                <a:spLocks noChangeShapeType="1"/>
              </p:cNvSpPr>
              <p:nvPr/>
            </p:nvSpPr>
            <p:spPr bwMode="auto">
              <a:xfrm flipH="1" flipV="1">
                <a:off x="8604250" y="2463403"/>
                <a:ext cx="0" cy="756047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1" name="Line 26"/>
              <p:cNvSpPr>
                <a:spLocks noChangeShapeType="1"/>
              </p:cNvSpPr>
              <p:nvPr/>
            </p:nvSpPr>
            <p:spPr bwMode="auto">
              <a:xfrm flipH="1">
                <a:off x="5507038" y="2842022"/>
                <a:ext cx="431800" cy="0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2" name="Line 27"/>
              <p:cNvSpPr>
                <a:spLocks noChangeShapeType="1"/>
              </p:cNvSpPr>
              <p:nvPr/>
            </p:nvSpPr>
            <p:spPr bwMode="auto">
              <a:xfrm flipH="1">
                <a:off x="5938838" y="2463404"/>
                <a:ext cx="0" cy="810815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3" name="Line 28"/>
              <p:cNvSpPr>
                <a:spLocks noChangeShapeType="1"/>
              </p:cNvSpPr>
              <p:nvPr/>
            </p:nvSpPr>
            <p:spPr bwMode="auto">
              <a:xfrm flipH="1">
                <a:off x="8604250" y="2787254"/>
                <a:ext cx="431800" cy="0"/>
              </a:xfrm>
              <a:prstGeom prst="line">
                <a:avLst/>
              </a:prstGeom>
              <a:noFill/>
              <a:ln w="539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534" name="Groep 2"/>
          <p:cNvGrpSpPr>
            <a:grpSpLocks/>
          </p:cNvGrpSpPr>
          <p:nvPr/>
        </p:nvGrpSpPr>
        <p:grpSpPr bwMode="auto">
          <a:xfrm>
            <a:off x="323850" y="1779588"/>
            <a:ext cx="4895850" cy="379412"/>
            <a:chOff x="323850" y="2678907"/>
            <a:chExt cx="4895850" cy="378619"/>
          </a:xfrm>
          <a:effectLst/>
        </p:grpSpPr>
        <p:sp>
          <p:nvSpPr>
            <p:cNvPr id="22538" name="Rectangle 30"/>
            <p:cNvSpPr>
              <a:spLocks noChangeArrowheads="1"/>
            </p:cNvSpPr>
            <p:nvPr/>
          </p:nvSpPr>
          <p:spPr bwMode="auto">
            <a:xfrm>
              <a:off x="755651" y="2678907"/>
              <a:ext cx="1800225" cy="378619"/>
            </a:xfrm>
            <a:prstGeom prst="rect">
              <a:avLst/>
            </a:prstGeom>
            <a:solidFill>
              <a:srgbClr val="C6FEC7"/>
            </a:solidFill>
            <a:ln w="603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GB" sz="1800">
                <a:latin typeface="Calibri" pitchFamily="84" charset="0"/>
              </a:endParaRPr>
            </a:p>
          </p:txBody>
        </p:sp>
        <p:sp>
          <p:nvSpPr>
            <p:cNvPr id="22539" name="Rectangle 31"/>
            <p:cNvSpPr>
              <a:spLocks noChangeArrowheads="1"/>
            </p:cNvSpPr>
            <p:nvPr/>
          </p:nvSpPr>
          <p:spPr bwMode="auto">
            <a:xfrm>
              <a:off x="2987676" y="2678907"/>
              <a:ext cx="1800225" cy="378619"/>
            </a:xfrm>
            <a:prstGeom prst="rect">
              <a:avLst/>
            </a:prstGeom>
            <a:solidFill>
              <a:srgbClr val="C6FEC7"/>
            </a:solidFill>
            <a:ln w="603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GB" sz="1800">
                <a:latin typeface="Calibri" pitchFamily="84" charset="0"/>
              </a:endParaRPr>
            </a:p>
          </p:txBody>
        </p:sp>
        <p:sp>
          <p:nvSpPr>
            <p:cNvPr id="22540" name="Line 32"/>
            <p:cNvSpPr>
              <a:spLocks noChangeShapeType="1"/>
            </p:cNvSpPr>
            <p:nvPr/>
          </p:nvSpPr>
          <p:spPr bwMode="auto">
            <a:xfrm flipH="1">
              <a:off x="2555875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33"/>
            <p:cNvSpPr>
              <a:spLocks noChangeShapeType="1"/>
            </p:cNvSpPr>
            <p:nvPr/>
          </p:nvSpPr>
          <p:spPr bwMode="auto">
            <a:xfrm flipH="1">
              <a:off x="323850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Line 34"/>
            <p:cNvSpPr>
              <a:spLocks noChangeShapeType="1"/>
            </p:cNvSpPr>
            <p:nvPr/>
          </p:nvSpPr>
          <p:spPr bwMode="auto">
            <a:xfrm flipH="1">
              <a:off x="4787900" y="2842022"/>
              <a:ext cx="431800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5" name="Rechthoek 3"/>
          <p:cNvSpPr>
            <a:spLocks noChangeArrowheads="1"/>
          </p:cNvSpPr>
          <p:nvPr/>
        </p:nvSpPr>
        <p:spPr bwMode="auto">
          <a:xfrm rot="-5400000">
            <a:off x="6801644" y="2248694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84" charset="0"/>
              </a:rPr>
              <a:t>http://www.sxc.hu/browse.phtml?f=download&amp;id=423104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increase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abundance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completion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assembly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...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94400" y="2718000"/>
            <a:ext cx="8736013" cy="215443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 interpretation is required when going from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relations in ‘real world’  to mathematical relations.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generic way to do so.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 need a (heuristic) process.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2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4" descr="http://www.sxc.hu/pic/l/j/jo/josterix/1175080_17247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675" y="0"/>
            <a:ext cx="57816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796131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Heuristics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for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formal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expressions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:</a:t>
            </a:r>
          </a:p>
          <a:p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  <a:p>
            <a:pPr>
              <a:buFont typeface="Arial" pitchFamily="84" charset="0"/>
              <a:buChar char="•"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meaningful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names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  <a:p>
            <a:pPr>
              <a:buFont typeface="Arial" pitchFamily="84" charset="0"/>
              <a:buChar char="•"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chain of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dependencies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  <a:p>
            <a:pPr>
              <a:buFont typeface="Arial" pitchFamily="84" charset="0"/>
              <a:buChar char="•"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todo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-list </a:t>
            </a:r>
          </a:p>
          <a:p>
            <a:pPr>
              <a:buFont typeface="Arial" pitchFamily="84" charset="0"/>
              <a:buChar char="•"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dimensional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 analysis</a:t>
            </a:r>
          </a:p>
          <a:p>
            <a:pPr>
              <a:buFont typeface="Arial" pitchFamily="84" charset="0"/>
              <a:buChar char="•"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wisdom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 of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crowds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  <a:p>
            <a:pPr marL="0" lvl="1"/>
            <a:endParaRPr lang="nl-NL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sp>
        <p:nvSpPr>
          <p:cNvPr id="24580" name="Rechthoek 1"/>
          <p:cNvSpPr>
            <a:spLocks noChangeArrowheads="1"/>
          </p:cNvSpPr>
          <p:nvPr/>
        </p:nvSpPr>
        <p:spPr bwMode="auto">
          <a:xfrm rot="5400000">
            <a:off x="8162132" y="4191794"/>
            <a:ext cx="1833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84" charset="0"/>
              </a:rPr>
              <a:t>http://www.sxc.hu/photo/1175080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6" name="Picture 2" descr="http://www.sxc.hu/pic/l/t/te/terenceob/335512_7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964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Example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6628" name="Rechthoek 1"/>
          <p:cNvSpPr>
            <a:spLocks noChangeArrowheads="1"/>
          </p:cNvSpPr>
          <p:nvPr/>
        </p:nvSpPr>
        <p:spPr bwMode="auto">
          <a:xfrm rot="5400000">
            <a:off x="6771482" y="2248693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84" charset="0"/>
              </a:rPr>
              <a:t>http://www.sxc.hu/browse.phtml?f=download&amp;id=335512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total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detergent </a:t>
            </a: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annually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dumped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the </a:t>
            </a: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nvironment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the Netherlands?” </a:t>
            </a:r>
          </a:p>
          <a:p>
            <a:pPr lvl="1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6" name="Picture 2" descr="http://www.sxc.hu/pic/l/t/te/terenceob/335512_7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964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Example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6628" name="Rechthoek 1"/>
          <p:cNvSpPr>
            <a:spLocks noChangeArrowheads="1"/>
          </p:cNvSpPr>
          <p:nvPr/>
        </p:nvSpPr>
        <p:spPr bwMode="auto">
          <a:xfrm rot="5400000">
            <a:off x="6771482" y="2248693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84" charset="0"/>
              </a:rPr>
              <a:t>http://www.sxc.hu/browse.phtml?f=download&amp;id=335512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total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detergent </a:t>
            </a: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annually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dumped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the </a:t>
            </a:r>
          </a:p>
          <a:p>
            <a:pPr marL="180975" indent="-180975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nvironment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the Netherlands?” </a:t>
            </a:r>
          </a:p>
          <a:p>
            <a:pPr lvl="1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19872" y="2638529"/>
            <a:ext cx="5400600" cy="1877437"/>
          </a:xfrm>
          <a:prstGeom prst="rect">
            <a:avLst/>
          </a:prstGeom>
          <a:blipFill dpi="0" rotWithShape="1">
            <a:blip r:embed="rId5" cstate="print">
              <a:alphaModFix amt="75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detergent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environment in the Netherlands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180492" y="2429773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08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25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6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4" name="Rectangle 33"/>
          <p:cNvSpPr>
            <a:spLocks noChangeArrowheads="1"/>
          </p:cNvSpPr>
          <p:nvPr/>
        </p:nvSpPr>
        <p:spPr bwMode="auto">
          <a:xfrm>
            <a:off x="0" y="1598613"/>
            <a:ext cx="7596188" cy="541337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8675" name="Rectangle 34"/>
          <p:cNvSpPr>
            <a:spLocks noChangeArrowheads="1"/>
          </p:cNvSpPr>
          <p:nvPr/>
        </p:nvSpPr>
        <p:spPr bwMode="auto">
          <a:xfrm>
            <a:off x="0" y="2225675"/>
            <a:ext cx="7596188" cy="539750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8676" name="Rectangle 35"/>
          <p:cNvSpPr>
            <a:spLocks noChangeArrowheads="1"/>
          </p:cNvSpPr>
          <p:nvPr/>
        </p:nvSpPr>
        <p:spPr bwMode="auto">
          <a:xfrm>
            <a:off x="0" y="2851150"/>
            <a:ext cx="7596188" cy="541338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0" y="34782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8678" name="Rectangle 37"/>
          <p:cNvSpPr>
            <a:spLocks noChangeArrowheads="1"/>
          </p:cNvSpPr>
          <p:nvPr/>
        </p:nvSpPr>
        <p:spPr bwMode="auto">
          <a:xfrm>
            <a:off x="0" y="3833813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8679" name="Rectangle 38"/>
          <p:cNvSpPr>
            <a:spLocks noChangeArrowheads="1"/>
          </p:cNvSpPr>
          <p:nvPr/>
        </p:nvSpPr>
        <p:spPr bwMode="auto">
          <a:xfrm>
            <a:off x="0" y="4191000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8" y="1555750"/>
            <a:ext cx="2808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amAnDetDmp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	f(nrAnWshs , detPWsh)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179388" y="1274763"/>
            <a:ext cx="2808287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relations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132138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dimensions</a:t>
            </a: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5651500" y="1274763"/>
            <a:ext cx="2232025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assumptions</a:t>
            </a:r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7812088" y="1274763"/>
            <a:ext cx="1655762" cy="2778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  <a:latin typeface="Calibri" pitchFamily="84" charset="0"/>
              </a:rPr>
              <a:t>todo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203575" y="1555750"/>
            <a:ext cx="2232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Calibri" pitchFamily="84" charset="0"/>
              </a:rPr>
              <a:t>[kg / year] = </a:t>
            </a:r>
          </a:p>
          <a:p>
            <a:pPr marL="180975" indent="-180975">
              <a:lnSpc>
                <a:spcPts val="1700"/>
              </a:lnSpc>
              <a:spcBef>
                <a:spcPct val="50000"/>
              </a:spcBef>
            </a:pPr>
            <a:r>
              <a:rPr lang="nl-NL" sz="1200">
                <a:solidFill>
                  <a:schemeClr val="bg1"/>
                </a:solidFill>
                <a:latin typeface="Calibri" pitchFamily="84" charset="0"/>
              </a:rPr>
              <a:t>	F([wash / year] , [kg / wash])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5" y="1760538"/>
            <a:ext cx="15113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amAnDetDmp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nrAnWshs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>
                <a:solidFill>
                  <a:schemeClr val="bg1"/>
                </a:solidFill>
                <a:latin typeface="Calibri" pitchFamily="84" charset="0"/>
              </a:rPr>
              <a:t>detPWsh</a:t>
            </a:r>
          </a:p>
        </p:txBody>
      </p:sp>
      <p:sp>
        <p:nvSpPr>
          <p:cNvPr id="7186" name="Text Box 42"/>
          <p:cNvSpPr txBox="1">
            <a:spLocks noChangeArrowheads="1"/>
          </p:cNvSpPr>
          <p:nvPr/>
        </p:nvSpPr>
        <p:spPr bwMode="auto">
          <a:xfrm>
            <a:off x="107950" y="4840288"/>
            <a:ext cx="9036050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Det:detergent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An: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family; P: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people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;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Dmp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dump</a:t>
            </a:r>
          </a:p>
        </p:txBody>
      </p:sp>
      <p:sp>
        <p:nvSpPr>
          <p:cNvPr id="28688" name="Rectangle 38"/>
          <p:cNvSpPr>
            <a:spLocks noChangeArrowheads="1"/>
          </p:cNvSpPr>
          <p:nvPr/>
        </p:nvSpPr>
        <p:spPr bwMode="auto">
          <a:xfrm>
            <a:off x="0" y="4541838"/>
            <a:ext cx="7596188" cy="269875"/>
          </a:xfrm>
          <a:prstGeom prst="rect">
            <a:avLst/>
          </a:prstGeom>
          <a:solidFill>
            <a:schemeClr val="accent1">
              <a:alpha val="81960"/>
            </a:schemeClr>
          </a:solidFill>
          <a:ln w="508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8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740650" y="17621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 bldLvl="5"/>
      <p:bldP spid="2" grpId="0" uiExpand="1" build="p" bldLvl="5"/>
      <p:bldP spid="4" grpId="0" uiExpand="1" build="p" bldLvl="5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972</Words>
  <Application>Microsoft Office PowerPoint</Application>
  <PresentationFormat>On-screen Show (16:9)</PresentationFormat>
  <Paragraphs>270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core Course on Modeling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TU/e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189</cp:revision>
  <dcterms:created xsi:type="dcterms:W3CDTF">2013-05-16T11:19:57Z</dcterms:created>
  <dcterms:modified xsi:type="dcterms:W3CDTF">2013-08-08T12:10:11Z</dcterms:modified>
</cp:coreProperties>
</file>